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_rels/notesSlide1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6.wmf" ContentType="image/x-wmf"/>
  <Override PartName="/ppt/media/image23.png" ContentType="image/png"/>
  <Override PartName="/ppt/media/image22.png" ContentType="image/png"/>
  <Override PartName="/ppt/media/image21.png" ContentType="image/png"/>
  <Override PartName="/ppt/media/image4.png" ContentType="image/png"/>
  <Override PartName="/ppt/media/image27.png" ContentType="image/png"/>
  <Override PartName="/ppt/media/image5.png" ContentType="image/png"/>
  <Override PartName="/ppt/media/image10.png" ContentType="image/png"/>
  <Override PartName="/ppt/media/image30.png" ContentType="image/png"/>
  <Override PartName="/ppt/media/image28.wmf" ContentType="image/x-wmf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3.png" ContentType="image/png"/>
  <Override PartName="/ppt/media/image3.png" ContentType="image/png"/>
  <Override PartName="/ppt/media/image32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1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move the slide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2000" spc="-1" strike="noStrike">
                <a:latin typeface="Arial"/>
              </a:rPr>
              <a:t>Click to edit the notes'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3B66B98A-BC47-42A0-8D0C-B989FEC83E90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6C6944D-320D-407C-BC18-BD5DDED302F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BA5693A4-585C-4A0A-A07E-57EA7EA56A59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463422A-1F0B-4C84-A5BA-BAF34D65449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5D3D8BC-30AD-489F-875C-DC3812788F9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A47D2401-FF35-4F10-B017-22630C10341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281840" y="10155240"/>
            <a:ext cx="3276000" cy="53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D2C94FB5-FBF7-4D08-8BB7-3827F336A6B3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1" lang="en-GB" sz="1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4281840" y="10155240"/>
            <a:ext cx="3276000" cy="53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13521F95-B82B-48B1-B28A-B5BE3E2DC35E}" type="slidenum">
              <a:rPr b="0" lang="en-US" sz="1200" spc="-1" strike="noStrike"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065DC50-B030-42EA-9A4D-D37CAF8AE5EA}" type="slidenum">
              <a:rPr b="0" lang="en-US" sz="1200" spc="-1" strike="noStrike"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46D8D97-48D9-4B84-909D-10F81DB28803}" type="slidenum">
              <a:rPr b="0" lang="en-US" sz="1200" spc="-1" strike="noStrike"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228594B3-11E1-47B4-AF4A-9448BAFB7888}" type="slidenum">
              <a:rPr b="0" lang="en-US" sz="1200" spc="-1" strike="noStrike"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281840" y="10155240"/>
            <a:ext cx="3276000" cy="53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4486155-FC7D-40F7-8C7F-5D9FC7C0B16E}" type="slidenum">
              <a:rPr b="0" lang="en-US" sz="1200" spc="-1" strike="noStrike"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ldImg"/>
          </p:nvPr>
        </p:nvSpPr>
        <p:spPr>
          <a:xfrm>
            <a:off x="1259640" y="801720"/>
            <a:ext cx="5039640" cy="4009320"/>
          </a:xfrm>
          <a:prstGeom prst="rect">
            <a:avLst/>
          </a:prstGeom>
        </p:spPr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4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7A0A2A32-2A85-4E3C-8EF4-25D3DE3FF5D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E32E2AF-F943-4FE6-AAC1-737A32920EF7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5721CB5-EDAD-4724-8C2A-77113507413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CA63FDF-AAA0-48E1-84AF-38C583A708AF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F409C322-9B12-4048-ADEA-83DF52D4C41D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054CE1BF-57CE-4780-A459-C12DE0FCBB6C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BD0FF6C-FF44-4B70-8C5E-5F2F8D39A5B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5328A31F-8944-4892-8C86-6315C55201E1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EABD2693-6BB1-45EA-90FA-FFE64550D9C8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4282200" y="10155600"/>
            <a:ext cx="3274200" cy="532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fld id="{C466C9C6-6E9F-4DB9-BCCD-C8077262603A}" type="slidenum">
              <a:rPr b="0" lang="en-US" sz="12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GB" sz="12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ldImg"/>
          </p:nvPr>
        </p:nvSpPr>
        <p:spPr>
          <a:xfrm>
            <a:off x="1260000" y="801720"/>
            <a:ext cx="5038200" cy="4007880"/>
          </a:xfrm>
          <a:prstGeom prst="rect">
            <a:avLst/>
          </a:prstGeom>
        </p:spPr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GB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7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GB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GB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GB" sz="4400" spc="-1" strike="noStrike">
                <a:latin typeface="Arial"/>
              </a:rPr>
              <a:t>Click to edit the title text format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3200" spc="-1" strike="noStrike">
                <a:latin typeface="Arial"/>
              </a:rPr>
              <a:t>Click to edit the outline text format</a:t>
            </a:r>
            <a:endParaRPr b="0" lang="en-GB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800" spc="-1" strike="noStrike">
                <a:latin typeface="Arial"/>
              </a:rPr>
              <a:t>Second Outline Level</a:t>
            </a:r>
            <a:endParaRPr b="0" lang="en-GB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400" spc="-1" strike="noStrike">
                <a:latin typeface="Arial"/>
              </a:rPr>
              <a:t>Third Outline Level</a:t>
            </a:r>
            <a:endParaRPr b="0" lang="en-GB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2000" spc="-1" strike="noStrike">
                <a:latin typeface="Arial"/>
              </a:rPr>
              <a:t>Fourth Outline Level</a:t>
            </a:r>
            <a:endParaRPr b="0" lang="en-GB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Fifth Outline Level</a:t>
            </a:r>
            <a:endParaRPr b="0" lang="en-GB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Sixth Outline Level</a:t>
            </a:r>
            <a:endParaRPr b="0" lang="en-GB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pc="-1" strike="noStrike">
                <a:latin typeface="Arial"/>
              </a:rPr>
              <a:t>Seventh Outline Level</a:t>
            </a:r>
            <a:endParaRPr b="0" lang="en-GB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hyperlink" Target="https://www.geog.ucl.ac.uk/people/research-staff/maurizio-gibin/maurizio-gibin" TargetMode="External"/><Relationship Id="rId3" Type="http://schemas.openxmlformats.org/officeDocument/2006/relationships/hyperlink" Target="https://www.linkedin.com/in/maurizio-gibin-8a4b34b2/?originalSubdomain=uk" TargetMode="External"/><Relationship Id="rId4" Type="http://schemas.openxmlformats.org/officeDocument/2006/relationships/hyperlink" Target="https://www.researchgate.net/profile/Maurizio-Gibin" TargetMode="External"/><Relationship Id="rId5" Type="http://schemas.openxmlformats.org/officeDocument/2006/relationships/hyperlink" Target="https://github.com/mauriziogibin" TargetMode="Externa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hyperlink" Target="https://en.wikipedia.org/wiki/Isochrone_map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hyperlink" Target="https://data.london.gov.uk/dataset/public-transport-accessibility-levels" TargetMode="External"/><Relationship Id="rId3" Type="http://schemas.openxmlformats.org/officeDocument/2006/relationships/hyperlink" Target="https://tfl.gov.uk/info-for/urban-planning-and-construction/planning-with-webcat/webcat" TargetMode="External"/><Relationship Id="rId4" Type="http://schemas.openxmlformats.org/officeDocument/2006/relationships/hyperlink" Target="https://webarchive.nationalarchives.gov.uk/ukgwa/20160110080540/http://www.ons.gov.uk/ons/guide-method/geography/products/area-classifications/ns-area-classifications/ns-2011-area-classifications/index.html" TargetMode="External"/><Relationship Id="rId5" Type="http://schemas.openxmlformats.org/officeDocument/2006/relationships/hyperlink" Target="https://data.cdrc.ac.uk/dataset/output-area-classification-2011" TargetMode="External"/><Relationship Id="rId6" Type="http://schemas.openxmlformats.org/officeDocument/2006/relationships/hyperlink" Target="https://mapmaker.cdrc.ac.uk/#/output-area-classification?h=2&amp;lon=-2.5&amp;lat=53.7&amp;zoom=7" TargetMode="External"/><Relationship Id="rId7" Type="http://schemas.openxmlformats.org/officeDocument/2006/relationships/hyperlink" Target="https://www.gov.uk/government/publications/english-indices-of-deprivation-2019-technical-report" TargetMode="External"/><Relationship Id="rId8" Type="http://schemas.openxmlformats.org/officeDocument/2006/relationships/hyperlink" Target="https://mapmaker.cdrc.ac.uk/#/index-of-multiple-deprivation?m=imde19_rk&amp;lon=-2.5&amp;lat=53.7&amp;zoom=7" TargetMode="External"/><Relationship Id="rId9" Type="http://schemas.openxmlformats.org/officeDocument/2006/relationships/hyperlink" Target="https://data.cdrc.ac.uk/stories/iuc" TargetMode="External"/><Relationship Id="rId10" Type="http://schemas.openxmlformats.org/officeDocument/2006/relationships/hyperlink" Target="https://mapmaker.cdrc.ac.uk/#/internet-user-classification?lon=0.1568&amp;lat=51.5173&amp;zoom=7.9" TargetMode="External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hyperlink" Target="https://github.com/mauriziogibin/seminars/blob/main/P096%20-%20GISRUK07%20-%201.2%20-%20KDE%20and%20PVC%20in%20GP%20CA%20in%20urban%20areas.pdf" TargetMode="External"/><Relationship Id="rId3" Type="http://schemas.openxmlformats.org/officeDocument/2006/relationships/hyperlink" Target="https://data.london.gov.uk/dataset/public-transport-accessibility-levels" TargetMode="External"/><Relationship Id="rId4" Type="http://schemas.openxmlformats.org/officeDocument/2006/relationships/hyperlink" Target="https://tfl.gov.uk/info-for/urban-planning-and-construction/planning-with-webcat/webcat" TargetMode="External"/><Relationship Id="rId5" Type="http://schemas.openxmlformats.org/officeDocument/2006/relationships/hyperlink" Target="https://data.cdrc.ac.uk/stories/iuc" TargetMode="External"/><Relationship Id="rId6" Type="http://schemas.openxmlformats.org/officeDocument/2006/relationships/hyperlink" Target="https://mapmaker.cdrc.ac.uk/#/internet-user-classification?lon=0.1568&amp;lat=51.5173&amp;zoom=7.9" TargetMode="External"/><Relationship Id="rId7" Type="http://schemas.openxmlformats.org/officeDocument/2006/relationships/hyperlink" Target="https://github.com/mauriziogibin/seminars" TargetMode="External"/><Relationship Id="rId8" Type="http://schemas.openxmlformats.org/officeDocument/2006/relationships/hyperlink" Target="https://github.com/mauriziogibin/JohnSnow" TargetMode="External"/><Relationship Id="rId9" Type="http://schemas.openxmlformats.org/officeDocument/2006/relationships/hyperlink" Target="https://github.com/mauriziogibin/gis4t" TargetMode="External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https://www.geog.ucl.ac.uk/people/research-staff/maurizio-gibin/maurizio-gibin" TargetMode="External"/><Relationship Id="rId3" Type="http://schemas.openxmlformats.org/officeDocument/2006/relationships/hyperlink" Target="http://data.cdrc.ac.uk/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hyperlink" Target="https://github.com/mauriziogibin/seminars" TargetMode="External"/><Relationship Id="rId3" Type="http://schemas.openxmlformats.org/officeDocument/2006/relationships/hyperlink" Target="https://github.com/mauriziogibin/JohnSnow" TargetMode="External"/><Relationship Id="rId4" Type="http://schemas.openxmlformats.org/officeDocument/2006/relationships/hyperlink" Target="https://github.com/mauriziogibin/gis4t" TargetMode="External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360" y="370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Corso di laurea magistrale in Geourbanistica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Cartografia del progetto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Seminario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44000" y="2448000"/>
            <a:ext cx="9790560" cy="42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22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Mappatura della mobilità negli spazi urbani: indici multi-dimensionali per l’accessibilità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4219200" y="2858400"/>
            <a:ext cx="1639800" cy="367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2022/11/17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3" name="CustomShape 4"/>
          <p:cNvSpPr/>
          <p:nvPr/>
        </p:nvSpPr>
        <p:spPr>
          <a:xfrm>
            <a:off x="576000" y="3960000"/>
            <a:ext cx="9286200" cy="21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1" lang="en-US" sz="1800" spc="-1" strike="noStrike">
                <a:solidFill>
                  <a:srgbClr val="000000"/>
                </a:solidFill>
                <a:latin typeface="Liberation Sans Narrow"/>
                <a:ea typeface="DejaVu Sans"/>
              </a:rPr>
              <a:t>Maurizio 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https://www.geog.ucl.ac.uk/people/research-staff/maurizio-gibin/maurizio-gibin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https://www.linkedin.com/in/maurizio-gibin-8a4b34b2/?originalSubdomain=uk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https://www.researchgate.net/profile/Maurizio-Gibin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5"/>
              </a:rPr>
              <a:t>https://github.com/mauriziogibin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Le isocrone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04000" y="1172520"/>
            <a:ext cx="928620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Nelle carte geografiche tematiche la linea isocrona congiunge i punti che si possono raggiungere in un certo tempo da un dato punto di partenza.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Noto Sans CJK SC"/>
                <a:hlinkClick r:id="rId2"/>
              </a:rPr>
              <a:t>https://en.wikipedia.org/wiki/Isochrone_map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504000" y="2072880"/>
            <a:ext cx="928620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 isocrone permettono di misurare l’accessibilta’ geografica tenendo in considerazione la complessita’ della rete viaria molto spesso si concentrano su un modo di trasporto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08" name="CustomShape 4"/>
          <p:cNvSpPr/>
          <p:nvPr/>
        </p:nvSpPr>
        <p:spPr>
          <a:xfrm>
            <a:off x="504000" y="2757240"/>
            <a:ext cx="9286200" cy="27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539280" y="-15480"/>
            <a:ext cx="9084600" cy="5667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2" name="" descr=""/>
          <p:cNvPicPr/>
          <p:nvPr/>
        </p:nvPicPr>
        <p:blipFill>
          <a:blip r:embed="rId2"/>
          <a:stretch/>
        </p:blipFill>
        <p:spPr>
          <a:xfrm>
            <a:off x="2053800" y="107280"/>
            <a:ext cx="5972040" cy="544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3"/>
          <p:cNvSpPr/>
          <p:nvPr/>
        </p:nvSpPr>
        <p:spPr>
          <a:xfrm>
            <a:off x="0" y="226080"/>
            <a:ext cx="9573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Accessibilita’ - offerta/domanda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6" name="TextShape 4"/>
          <p:cNvSpPr txBox="1"/>
          <p:nvPr/>
        </p:nvSpPr>
        <p:spPr>
          <a:xfrm>
            <a:off x="288000" y="1165680"/>
            <a:ext cx="910188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Usata in diversi settori: pianificazione dei servizi pubblici, geomarketing, epidemiologia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Offerta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negozio, isocrone, distanze, accessibilita’ geografica.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Domanda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popolazione e variabili socio-demografiche associate, catchment area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0" y="2530080"/>
            <a:ext cx="9573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Un esempio...il mio paper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18" name="TextShape 6"/>
          <p:cNvSpPr txBox="1"/>
          <p:nvPr/>
        </p:nvSpPr>
        <p:spPr>
          <a:xfrm>
            <a:off x="288360" y="3433680"/>
            <a:ext cx="6667200" cy="1370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Contesto: Salute pubblica pianificazione ma anche mappe.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Offerta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L’ambulatorio di un medico di base, accessibilita’ geografica</a:t>
            </a:r>
            <a:endParaRPr b="0" lang="en-GB" sz="1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latin typeface="Arial"/>
              </a:rPr>
              <a:t>Domanda</a:t>
            </a: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	</a:t>
            </a:r>
            <a:r>
              <a:rPr b="0" lang="en-GB" sz="1800" spc="-1" strike="noStrike">
                <a:latin typeface="Arial"/>
              </a:rPr>
              <a:t>I pazienti registrati e il profilo socio demografico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3_0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504000" y="226800"/>
            <a:ext cx="9072720" cy="7624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2800" spc="-1" strike="noStrike">
                <a:solidFill>
                  <a:srgbClr val="000000"/>
                </a:solidFill>
                <a:latin typeface="Gill Sans MT"/>
              </a:rPr>
              <a:t>Percent Volume Contours</a:t>
            </a:r>
            <a:endParaRPr b="0" lang="en-GB" sz="2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1" name="Picture 7_1" descr="kde2p2d50"/>
          <p:cNvPicPr/>
          <p:nvPr/>
        </p:nvPicPr>
        <p:blipFill>
          <a:blip r:embed="rId2"/>
          <a:stretch/>
        </p:blipFill>
        <p:spPr>
          <a:xfrm>
            <a:off x="197640" y="1764000"/>
            <a:ext cx="4683600" cy="351288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  <p:pic>
        <p:nvPicPr>
          <p:cNvPr id="122" name="Picture 8_1" descr="kde2p3d50"/>
          <p:cNvPicPr/>
          <p:nvPr/>
        </p:nvPicPr>
        <p:blipFill>
          <a:blip r:embed="rId3"/>
          <a:stretch/>
        </p:blipFill>
        <p:spPr>
          <a:xfrm>
            <a:off x="5199480" y="1764000"/>
            <a:ext cx="4683600" cy="351288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  <p:grpSp>
        <p:nvGrpSpPr>
          <p:cNvPr id="123" name="Group 2"/>
          <p:cNvGrpSpPr/>
          <p:nvPr/>
        </p:nvGrpSpPr>
        <p:grpSpPr>
          <a:xfrm>
            <a:off x="3452760" y="1818000"/>
            <a:ext cx="2777760" cy="1374120"/>
            <a:chOff x="3452760" y="1818000"/>
            <a:chExt cx="2777760" cy="1374120"/>
          </a:xfrm>
        </p:grpSpPr>
        <p:sp>
          <p:nvSpPr>
            <p:cNvPr id="124" name="Line 3"/>
            <p:cNvSpPr/>
            <p:nvPr/>
          </p:nvSpPr>
          <p:spPr>
            <a:xfrm flipH="1">
              <a:off x="3452760" y="2060640"/>
              <a:ext cx="554760" cy="8337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Line 4"/>
            <p:cNvSpPr/>
            <p:nvPr/>
          </p:nvSpPr>
          <p:spPr>
            <a:xfrm>
              <a:off x="4007520" y="2060640"/>
              <a:ext cx="2223000" cy="1131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CustomShape 5"/>
            <p:cNvSpPr/>
            <p:nvPr/>
          </p:nvSpPr>
          <p:spPr>
            <a:xfrm>
              <a:off x="3769920" y="1818000"/>
              <a:ext cx="1746360" cy="3682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800" bIns="46800">
              <a:spAutoFit/>
            </a:bodyPr>
            <a:p>
              <a:pPr>
                <a:spcBef>
                  <a:spcPts val="1123"/>
                </a:spcBef>
                <a:tabLst>
                  <a:tab algn="l" pos="0"/>
                  <a:tab algn="l" pos="914400"/>
                  <a:tab algn="l" pos="1828800"/>
                  <a:tab algn="l" pos="2743200"/>
                  <a:tab algn="l" pos="3657600"/>
                  <a:tab algn="l" pos="4572000"/>
                  <a:tab algn="l" pos="5486400"/>
                  <a:tab algn="l" pos="6400800"/>
                  <a:tab algn="l" pos="7315200"/>
                  <a:tab algn="l" pos="8229600"/>
                  <a:tab algn="l" pos="9144000"/>
                  <a:tab algn="l" pos="10058400"/>
                </a:tabLst>
              </a:pPr>
              <a:r>
                <a:rPr b="1" lang="en-GB" sz="1800" spc="-1" strike="noStrike">
                  <a:solidFill>
                    <a:srgbClr val="000000"/>
                  </a:solidFill>
                  <a:latin typeface="Gill Sans MT"/>
                </a:rPr>
                <a:t>50% PVC</a:t>
              </a:r>
              <a:endParaRPr b="1" lang="en-GB" sz="1800" spc="-1" strike="noStrike">
                <a:solidFill>
                  <a:srgbClr val="000000"/>
                </a:solidFill>
                <a:latin typeface="Gill Sans MT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3_1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28" name="Picture 12_1" descr=""/>
          <p:cNvPicPr/>
          <p:nvPr/>
        </p:nvPicPr>
        <p:blipFill>
          <a:blip r:embed="rId2"/>
          <a:srcRect l="25497" t="12920" r="19988" b="10558"/>
          <a:stretch/>
        </p:blipFill>
        <p:spPr>
          <a:xfrm>
            <a:off x="1764000" y="-131400"/>
            <a:ext cx="6890040" cy="5802120"/>
          </a:xfrm>
          <a:prstGeom prst="rect">
            <a:avLst/>
          </a:prstGeom>
          <a:ln w="9360">
            <a:solidFill>
              <a:srgbClr val="c0c0c0"/>
            </a:solidFill>
            <a:miter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3_2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grpSp>
        <p:nvGrpSpPr>
          <p:cNvPr id="130" name="Group 1"/>
          <p:cNvGrpSpPr/>
          <p:nvPr/>
        </p:nvGrpSpPr>
        <p:grpSpPr>
          <a:xfrm>
            <a:off x="0" y="-22320"/>
            <a:ext cx="10080720" cy="5670720"/>
            <a:chOff x="0" y="-22320"/>
            <a:chExt cx="10080720" cy="5670720"/>
          </a:xfrm>
        </p:grpSpPr>
        <p:sp>
          <p:nvSpPr>
            <p:cNvPr id="131" name="CustomShape 2"/>
            <p:cNvSpPr/>
            <p:nvPr/>
          </p:nvSpPr>
          <p:spPr>
            <a:xfrm>
              <a:off x="0" y="-22320"/>
              <a:ext cx="10080720" cy="56707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32" name="Picture 10_1" descr="VirjiCA_practice_profiles_density"/>
            <p:cNvPicPr/>
            <p:nvPr/>
          </p:nvPicPr>
          <p:blipFill>
            <a:blip r:embed="rId2"/>
            <a:stretch/>
          </p:blipFill>
          <p:spPr>
            <a:xfrm>
              <a:off x="754560" y="-22320"/>
              <a:ext cx="8373960" cy="5650920"/>
            </a:xfrm>
            <a:prstGeom prst="rect">
              <a:avLst/>
            </a:prstGeom>
            <a:ln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3_6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rcRect l="-6959" t="0" r="-4778" b="0"/>
          <a:stretch/>
        </p:blipFill>
        <p:spPr>
          <a:xfrm>
            <a:off x="739800" y="35280"/>
            <a:ext cx="8515440" cy="5577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3_4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rcRect l="-6889" t="0" r="-5693" b="4050"/>
          <a:stretch/>
        </p:blipFill>
        <p:spPr>
          <a:xfrm>
            <a:off x="695520" y="114120"/>
            <a:ext cx="8664480" cy="5403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3_5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-17280" y="-22320"/>
            <a:ext cx="10098360" cy="568116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2"/>
          <a:stretch/>
        </p:blipFill>
        <p:spPr>
          <a:xfrm>
            <a:off x="29880" y="72000"/>
            <a:ext cx="4977360" cy="5514840"/>
          </a:xfrm>
          <a:prstGeom prst="rect">
            <a:avLst/>
          </a:prstGeom>
          <a:ln>
            <a:noFill/>
          </a:ln>
        </p:spPr>
      </p:pic>
      <p:pic>
        <p:nvPicPr>
          <p:cNvPr id="139" name="" descr=""/>
          <p:cNvPicPr/>
          <p:nvPr/>
        </p:nvPicPr>
        <p:blipFill>
          <a:blip r:embed="rId3"/>
          <a:stretch/>
        </p:blipFill>
        <p:spPr>
          <a:xfrm>
            <a:off x="5535000" y="-18360"/>
            <a:ext cx="4113000" cy="5670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Cosa faremo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143640" y="999000"/>
            <a:ext cx="9790560" cy="397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>
            <a:sp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Piccola introduziona su di me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Una vostra breve presentazione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Il formato del seminario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Presentazione e slides e materiale on line (vedi Risorse)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L’approccio che ho utilizzato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Meta conoscenza, focus sulla visualizzazione e comunicazione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Mobilita’ geografica della popolazione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L’accessibilita’: definizione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ＭＳ Ｐゴシック"/>
              </a:rPr>
              <a:t>Tre tipi: geografica, geodemografica, virtuale (nei materiali ci sono links per tutte e tre. Il mio paper descrive una tecnica utile a sintetizzare </a:t>
            </a: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le prime due sia in fase esplorativa dell’analisi, sia dopo durante la disseminazione dei risultati).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Focus su uno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Come si misura’ la accessibilita’ geografica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Non e’ solo la distanza in KM (limiti di velocita’).</a:t>
            </a:r>
            <a:endParaRPr b="0" lang="en-GB" sz="15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Multimodalita’ (car + bike).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Guarderemo mappe!</a:t>
            </a:r>
            <a:endParaRPr b="0" lang="en-GB" sz="15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1500" spc="-1" strike="noStrike">
                <a:solidFill>
                  <a:srgbClr val="000000"/>
                </a:solidFill>
                <a:latin typeface="FreeSans"/>
                <a:ea typeface="DejaVu Sans"/>
              </a:rPr>
              <a:t>Risorse</a:t>
            </a: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Indici di accessibilita’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432000" y="936000"/>
            <a:ext cx="8638560" cy="8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3"/>
          <p:cNvSpPr/>
          <p:nvPr/>
        </p:nvSpPr>
        <p:spPr>
          <a:xfrm>
            <a:off x="421560" y="933120"/>
            <a:ext cx="9320400" cy="43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FreeSans"/>
                <a:ea typeface="DejaVu Sans"/>
              </a:rPr>
              <a:t>Accessibilita’ geografica</a:t>
            </a:r>
            <a:br/>
            <a:r>
              <a:rPr b="0" lang="en-GB" sz="1800" spc="-1" strike="noStrike">
                <a:solidFill>
                  <a:srgbClr val="000000"/>
                </a:solidFill>
                <a:latin typeface="FreeSans"/>
                <a:ea typeface="DejaVu Sans"/>
              </a:rPr>
              <a:t>Esempio di indici multidimensionale di accessibilita' prodotto dal governo inglese: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2"/>
              </a:rPr>
              <a:t>https://data.london.gov.uk/dataset/public-transport-accessibility-levels</a:t>
            </a:r>
            <a:r>
              <a:rPr b="0" lang="en-GB" sz="1800" spc="-1" strike="noStrike">
                <a:solidFill>
                  <a:srgbClr val="0000ff"/>
                </a:solidFill>
                <a:latin typeface="FreeSans"/>
                <a:ea typeface="DejaVu Sans"/>
              </a:rPr>
              <a:t>Le mappe di accessibilita' basate su PTAL:</a:t>
            </a: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3"/>
              </a:rPr>
              <a:t>https://tfl.gov.uk/info-for/urban-planning-and-construction/planning-with-webcat/webcat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Accessilibita’ socio-economica</a:t>
            </a:r>
            <a:br/>
            <a:r>
              <a:rPr b="0" lang="en-GB" sz="1800" spc="-1" strike="noStrike">
                <a:solidFill>
                  <a:srgbClr val="0000ff"/>
                </a:solidFill>
                <a:latin typeface="FreeSans"/>
                <a:ea typeface="DejaVu Sans"/>
              </a:rPr>
              <a:t>Banche dati geodemografiche, Output Area Classification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4"/>
              </a:rPr>
              <a:t>Definizione Ufficiale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https://data.cdrc.ac.uk/dataset/output-area-classification-2011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https://mapmaker.cdrc.ac.uk/#/output-area-classification?h=2&amp;lon=-2.5&amp;lat=53.7&amp;zoom=7</a:t>
            </a:r>
            <a:r>
              <a:rPr b="0" lang="en-GB" sz="1800" spc="-1" strike="noStrike">
                <a:solidFill>
                  <a:srgbClr val="0000ff"/>
                </a:solidFill>
                <a:latin typeface="FreeSans"/>
                <a:ea typeface="DejaVu Sans"/>
              </a:rPr>
              <a:t>Index of Multiple Deprivation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7"/>
              </a:rPr>
              <a:t>
Definizione</a:t>
            </a:r>
            <a:br/>
            <a:r>
              <a:rPr b="0" lang="en-GB" sz="15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8"/>
              </a:rPr>
              <a:t>https://mapmaker.cdrc.ac.uk/#/index-of-multiple-deprivation?m=imde19_rk&amp;lon=-2.5&amp;lat=53.7&amp;zoom=7</a:t>
            </a: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Accessibilta’ virtuale</a:t>
            </a:r>
            <a:br/>
            <a:r>
              <a:rPr b="0" lang="en-GB" sz="1800" spc="-1" strike="noStrike">
                <a:solidFill>
                  <a:srgbClr val="0000ff"/>
                </a:solidFill>
                <a:latin typeface="FreeSans"/>
                <a:ea typeface="DejaVu Sans"/>
              </a:rPr>
              <a:t>Internet User Classification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9"/>
              </a:rPr>
              <a:t>https://data.cdrc.ac.uk/stories/iuc</a:t>
            </a:r>
            <a:br/>
            <a:r>
              <a:rPr b="0" lang="en-GB" sz="15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10"/>
              </a:rPr>
              <a:t>https://mapmaker.cdrc.ac.uk/#/internet-user-classification?lon=0.1568&amp;lat=51.5173&amp;zoom=7.9</a:t>
            </a:r>
            <a:endParaRPr b="0" lang="en-GB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Conclusioni e Risorse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421560" y="1203120"/>
            <a:ext cx="9320040" cy="373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2"/>
              </a:rPr>
              <a:t>Il mio paper su PVC presentato a GISRUK2007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(Download button)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Esempio di indici multidimensionale di accessibilita' prodotto dal governo inglese: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3"/>
              </a:rPr>
              <a:t>https://data.london.gov.uk/dataset/public-transport-accessibility-levels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 mappe di accessibilita' basate su PTAL: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4"/>
              </a:rPr>
              <a:t>https://tfl.gov.uk/info-for/urban-planning-and-construction/planning-with-webcat/webcat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Accessibilita' virtuale: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5"/>
              </a:rPr>
              <a:t>https://data.cdrc.ac.uk/stories/iuc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Mappa: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FreeSans"/>
                <a:ea typeface="DejaVu Sans"/>
                <a:hlinkClick r:id="rId6"/>
              </a:rPr>
              <a:t>https://mapmaker.cdrc.ac.uk/#/internet-user-classification?lon=0.1568&amp;lat=51.5173&amp;zoom=7.9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  <a:p>
            <a:r>
              <a:rPr b="0" lang="en-GB" sz="1800" spc="-1" strike="noStrike">
                <a:latin typeface="Arial"/>
              </a:rPr>
              <a:t>Github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7"/>
              </a:rPr>
              <a:t>https://github.com/mauriziogibin/seminars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8"/>
              </a:rPr>
              <a:t>https://github.com/mauriziogibin/JohnSnow</a:t>
            </a:r>
            <a:endParaRPr b="0" lang="en-GB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9"/>
              </a:rPr>
              <a:t>https://github.com/mauriziogibin/gis4t</a:t>
            </a:r>
            <a:endParaRPr b="0" lang="en-GB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Introduzione</a:t>
            </a:r>
            <a:endParaRPr b="0" lang="en-GB" sz="4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GB" sz="10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https://www.geog.ucl.ac.uk/people/research-staff/maurizio-gibin/maurizio-gibin</a:t>
            </a:r>
            <a:endParaRPr b="0" lang="en-GB" sz="10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432000" y="1080000"/>
            <a:ext cx="9286200" cy="41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1999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Laurea in Economia – Universita’ del Piemonte Orientale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PhD in Geografia, tesi su geomarketing, modelli di location/allocation implementati in un  commercial GIS (ArcView)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Post Doc Universita’ di Novara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2006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- 2009 Post Doc University College London.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Azienda sanitaria locale analisi dei pazienti, campagne di prevenzione, STD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2008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Lecturer in GIS Science Birkbeck College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2014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GIS Expert, Directorate General Mare, Fisheries Unit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2020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Senior Research Fellow, University College London</a:t>
            </a:r>
            <a:br/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Consumer Data Research Centre</a:t>
            </a:r>
            <a:r>
              <a:rPr b="0" lang="en-GB" sz="1800" spc="-1" strike="noStrike">
                <a:solidFill>
                  <a:srgbClr val="0000ff"/>
                </a:solidFill>
                <a:latin typeface="Arial"/>
                <a:ea typeface="DejaVu San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(data.cdrc.ac.uk), Department of Geography.</a:t>
            </a:r>
            <a:endParaRPr b="0" lang="en-GB" sz="18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INTERESTS</a:t>
            </a: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Spatial analysis</a:t>
            </a: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Movement analysis (trajectories, mobile phone data)</a:t>
            </a: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Geovisualizzazione – Mappe e non solo.</a:t>
            </a: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Research ready data production</a:t>
            </a:r>
            <a:endParaRPr b="0" lang="en-GB" sz="18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Big data/batch parallel processing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504000" y="5256000"/>
            <a:ext cx="89982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504000" y="236196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...tocca a voi</a:t>
            </a:r>
            <a:endParaRPr b="0" lang="en-GB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Formato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720000" y="1080000"/>
            <a:ext cx="482220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Online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Materiale lezioni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Slides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Risorse/Link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https://github.com/mauriziogibin/seminars</a:t>
            </a:r>
            <a:endParaRPr b="0" lang="en-GB" sz="1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680000" y="1080000"/>
            <a:ext cx="4678200" cy="964440"/>
          </a:xfrm>
          <a:prstGeom prst="rect">
            <a:avLst/>
          </a:prstGeom>
          <a:noFill/>
          <a:ln w="36000">
            <a:solidFill>
              <a:srgbClr val="666666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>
            <a:noAutofit/>
          </a:bodyPr>
          <a:p>
            <a:pPr>
              <a:lnSpc>
                <a:spcPct val="100000"/>
              </a:lnSpc>
            </a:pPr>
            <a:r>
              <a:rPr b="0" lang="en-GB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Repo su github che potrebbero interessare</a:t>
            </a:r>
            <a:endParaRPr b="0" lang="en-GB" sz="16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3"/>
              </a:rPr>
              <a:t>https://github.com/mauriziogibin/JohnSnow</a:t>
            </a:r>
            <a:endParaRPr b="0" lang="en-GB" sz="16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6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4"/>
              </a:rPr>
              <a:t>https://github.com/mauriziogibin/gis4t</a:t>
            </a:r>
            <a:endParaRPr b="0" lang="en-GB" sz="16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504360" y="263844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Approccio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4" name="CustomShape 5"/>
          <p:cNvSpPr/>
          <p:nvPr/>
        </p:nvSpPr>
        <p:spPr>
          <a:xfrm>
            <a:off x="720000" y="3456000"/>
            <a:ext cx="8926200" cy="21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Quantitativo, ma non troppo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Focus sulla visualizzazione/cartografia</a:t>
            </a:r>
            <a:endParaRPr b="0" lang="en-GB" sz="18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Implicazioni del linguaggio cartografico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simbologia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convenzioni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’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la mappa e’ sempre giusta’ - ontogenica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etica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Mobilita’ (della popolazione)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144000" y="900000"/>
            <a:ext cx="9862200" cy="469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Migrazioni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esterne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Censimento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Bassa risoluzione geografica e temporale (comune, anno)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Mobilita’ urbana ad alta risoluzione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giornaliera o inferiore all’anno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tracce (GPS auto, pescherecci, logistica)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dati di accesso alle stazioni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Disponibili da poco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Call Detailed Records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operatore telefonico (dettagli chiamate e cella di appartenenza)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In-App data registrati quando location e’ on o quando si usa una app.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COVID, data for good. Facebook, Apple, Bing, Google.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Promettenti in ambito business.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Non molto accettati in campo accademico (problemi di bias e rappresentazione)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Complicazioni Etiche, GDPR.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Accessibilita’ 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956520"/>
            <a:ext cx="9286200" cy="49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Geografica, esplicita, distanza, KM. (Focus di oggi)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Basata sulla condizione socio-economica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misurata in base alle caratteristiche della popolazione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dati censuari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banche dati geodemografiche (censo + interviste telefoniche)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Output area classification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Index of Multiple Deprivation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Virtuale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connessione internet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velocita’ di connessione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siti di interesse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Internet User Classification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Campi di applicazione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Pianificazione, Evacuazione, Logistica, Trasporti, Accesso ai servizi pubblici (ospedali, stazioni), Migliorare le performance aziendale, cannibalizzazione del mercato, vantaggio competitivo,apertura di nuove filiali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  <a:tab algn="l" pos="914400"/>
                <a:tab algn="l" pos="1828800"/>
                <a:tab algn="l" pos="2743200"/>
                <a:tab algn="l" pos="3657600"/>
                <a:tab algn="l" pos="4572000"/>
                <a:tab algn="l" pos="5486400"/>
                <a:tab algn="l" pos="6400800"/>
                <a:tab algn="l" pos="7315200"/>
                <a:tab algn="l" pos="8229600"/>
                <a:tab algn="l" pos="9144000"/>
                <a:tab algn="l" pos="10058400"/>
              </a:tabLst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Accessibilita’ geografica</a:t>
            </a:r>
            <a:endParaRPr b="0" lang="en-GB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Misura della prossimita’ basata sulla distanza (spatially explicit) geografica.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Geometrica (pitagora, bird’s fly) (buffer geografico).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Basata sulla rete viaria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Diversi tipi di strade e velocita’: limiti imposti dallo Stato.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Multimodalita’: sulle lunghe distanze e’ possibile l’utilizzo di diversi modi di trasporto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Il calcolo della distanza diventa complesso.</a:t>
            </a:r>
            <a:endParaRPr b="0" lang="en-GB" sz="18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spcBef>
                <a:spcPts val="567"/>
              </a:spcBef>
              <a:spcAft>
                <a:spcPts val="567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Molto spesso la distanza e’ espressa come una misura del tempo (sono a 5 minuti da… oppure quanti negozi ci sono a 5 minuti da casa mia?).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226080"/>
            <a:ext cx="906984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CustomShape 2"/>
          <p:cNvSpPr/>
          <p:nvPr/>
        </p:nvSpPr>
        <p:spPr>
          <a:xfrm>
            <a:off x="504000" y="1244520"/>
            <a:ext cx="9286200" cy="239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161280" y="10800"/>
            <a:ext cx="5671440" cy="5659920"/>
          </a:xfrm>
          <a:prstGeom prst="rect">
            <a:avLst/>
          </a:prstGeom>
          <a:ln w="46800">
            <a:solidFill>
              <a:srgbClr val="808080"/>
            </a:solidFill>
            <a:miter/>
          </a:ln>
        </p:spPr>
      </p:pic>
      <p:pic>
        <p:nvPicPr>
          <p:cNvPr id="104" name="" descr=""/>
          <p:cNvPicPr/>
          <p:nvPr/>
        </p:nvPicPr>
        <p:blipFill>
          <a:blip r:embed="rId3"/>
          <a:srcRect l="21113" t="0" r="21139" b="0"/>
          <a:stretch/>
        </p:blipFill>
        <p:spPr>
          <a:xfrm>
            <a:off x="6048000" y="1800"/>
            <a:ext cx="3887640" cy="5670360"/>
          </a:xfrm>
          <a:prstGeom prst="rect">
            <a:avLst/>
          </a:prstGeom>
          <a:ln w="36000">
            <a:solidFill>
              <a:srgbClr val="333333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2022-11-16T16:37:45Z</dcterms:created>
  <dc:creator/>
  <dc:description/>
  <dc:language>en-GB</dc:language>
  <cp:lastModifiedBy/>
  <dcterms:modified xsi:type="dcterms:W3CDTF">2022-11-16T22:22:52Z</dcterms:modified>
  <cp:revision>32</cp:revision>
  <dc:subject/>
  <dc:title/>
</cp:coreProperties>
</file>